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</p:sldMasterIdLst>
  <p:notesMasterIdLst>
    <p:notesMasterId r:id="rId26"/>
  </p:notesMasterIdLst>
  <p:sldIdLst>
    <p:sldId id="256" r:id="rId5"/>
    <p:sldId id="284" r:id="rId6"/>
    <p:sldId id="290" r:id="rId7"/>
    <p:sldId id="320" r:id="rId8"/>
    <p:sldId id="289" r:id="rId9"/>
    <p:sldId id="288" r:id="rId10"/>
    <p:sldId id="297" r:id="rId11"/>
    <p:sldId id="321" r:id="rId12"/>
    <p:sldId id="296" r:id="rId13"/>
    <p:sldId id="298" r:id="rId14"/>
    <p:sldId id="295" r:id="rId15"/>
    <p:sldId id="306" r:id="rId16"/>
    <p:sldId id="300" r:id="rId17"/>
    <p:sldId id="319" r:id="rId18"/>
    <p:sldId id="316" r:id="rId19"/>
    <p:sldId id="299" r:id="rId20"/>
    <p:sldId id="315" r:id="rId21"/>
    <p:sldId id="302" r:id="rId22"/>
    <p:sldId id="323" r:id="rId23"/>
    <p:sldId id="318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43262E41-DFF2-415D-89B0-AC4D0F8C87F4}">
          <p14:sldIdLst>
            <p14:sldId id="256"/>
            <p14:sldId id="284"/>
            <p14:sldId id="290"/>
            <p14:sldId id="320"/>
            <p14:sldId id="289"/>
            <p14:sldId id="288"/>
            <p14:sldId id="297"/>
            <p14:sldId id="321"/>
            <p14:sldId id="296"/>
            <p14:sldId id="298"/>
            <p14:sldId id="295"/>
            <p14:sldId id="306"/>
            <p14:sldId id="300"/>
            <p14:sldId id="319"/>
            <p14:sldId id="316"/>
            <p14:sldId id="299"/>
            <p14:sldId id="315"/>
            <p14:sldId id="302"/>
            <p14:sldId id="323"/>
            <p14:sldId id="318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0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-1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van Essen" userId="e0cb75b3-4638-4090-a609-f69bbd645987" providerId="ADAL" clId="{345F679B-D4D6-40C9-AFF5-F72BC44184A2}"/>
    <pc:docChg chg="delSld modSection">
      <pc:chgData name="Eddy van Essen" userId="e0cb75b3-4638-4090-a609-f69bbd645987" providerId="ADAL" clId="{345F679B-D4D6-40C9-AFF5-F72BC44184A2}" dt="2024-01-22T21:44:13.275" v="1" actId="47"/>
      <pc:docMkLst>
        <pc:docMk/>
      </pc:docMkLst>
      <pc:sldChg chg="del">
        <pc:chgData name="Eddy van Essen" userId="e0cb75b3-4638-4090-a609-f69bbd645987" providerId="ADAL" clId="{345F679B-D4D6-40C9-AFF5-F72BC44184A2}" dt="2024-01-22T21:44:13.275" v="1" actId="47"/>
        <pc:sldMkLst>
          <pc:docMk/>
          <pc:sldMk cId="2973085040" sldId="303"/>
        </pc:sldMkLst>
      </pc:sldChg>
      <pc:sldChg chg="del">
        <pc:chgData name="Eddy van Essen" userId="e0cb75b3-4638-4090-a609-f69bbd645987" providerId="ADAL" clId="{345F679B-D4D6-40C9-AFF5-F72BC44184A2}" dt="2024-01-22T21:44:01.865" v="0" actId="47"/>
        <pc:sldMkLst>
          <pc:docMk/>
          <pc:sldMk cId="1727055842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B1-2B38-4B8F-BBD0-3C5B0ADEFADF}" type="datetimeFigureOut">
              <a:rPr lang="nl-NL" smtClean="0"/>
              <a:t>22-1-2024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D4ED-B39F-44B6-A97F-0C70CF977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45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250D-B3DC-48FB-AD9E-A3F0A0F9B743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C18B-1F3C-4A4E-8B92-E08E504CA959}" type="datetime1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2160-D68B-4FFF-9C20-5A663D18775D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33E3-6869-4C57-B2FC-58317BFFD55F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95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862B-53A9-4F38-B77B-E531D3F97D5C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4250-3202-4DC3-9690-8396AC0AF183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37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AAB-1243-41AE-A4DC-DDBF60FC2801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7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2668-D71B-4A85-9EB2-98849E3633C7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A2E-521D-4574-9B2B-0AFAE3538830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CA62-33F9-4F2B-9195-DC9A713C8252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7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FB6-B7A9-4A00-82D6-4012F84F30BA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34FB-B04F-474B-9D59-26DC30BF0FC5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80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E58C-2757-4A96-8883-A2AD1CC471B1}" type="datetime1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A7C1-083B-484C-B50B-58B7EE82AC17}" type="datetime1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BE38-D3D6-418D-A6D5-E3277A55402D}" type="datetime1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614B-2495-4CA4-995B-ADFAF36669E5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34FB-B04F-474B-9D59-26DC30BF0FC5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99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4934FB-B04F-474B-9D59-26DC30BF0FC5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2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ymptom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fnsnet.nl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36CE-1C5B-4B65-A12B-CDB1EE3C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503" y="3952278"/>
            <a:ext cx="6916993" cy="616148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spcAft>
                <a:spcPts val="338"/>
              </a:spcAft>
              <a:buClr>
                <a:prstClr val="white"/>
              </a:buClr>
              <a:buSzPct val="80000"/>
              <a:defRPr/>
            </a:pPr>
            <a:r>
              <a:rPr lang="nl-NL" sz="6700" b="1" dirty="0"/>
              <a:t>FNS</a:t>
            </a:r>
            <a:r>
              <a:rPr lang="nl-NL" sz="3375" b="1" dirty="0"/>
              <a:t> </a:t>
            </a:r>
            <a:br>
              <a:rPr lang="nl-NL" sz="3375" b="1" dirty="0"/>
            </a:br>
            <a:r>
              <a:rPr lang="nl-NL" sz="3100" b="1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Century Gothic" panose="020B0502020202020204"/>
                <a:ea typeface="+mn-ea"/>
                <a:cs typeface="+mn-cs"/>
              </a:rPr>
              <a:t>Onderzoek en behandeling</a:t>
            </a:r>
            <a:br>
              <a:rPr lang="nl-NL" sz="3100" b="1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latin typeface="Century Gothic" panose="020B0502020202020204"/>
                <a:ea typeface="+mn-ea"/>
                <a:cs typeface="+mn-cs"/>
              </a:rPr>
            </a:br>
            <a:endParaRPr lang="nl-NL" sz="31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E560CA-9192-4DA9-8792-E5AB10092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503" y="4363208"/>
            <a:ext cx="3623188" cy="410435"/>
          </a:xfrm>
        </p:spPr>
        <p:txBody>
          <a:bodyPr>
            <a:noAutofit/>
          </a:bodyPr>
          <a:lstStyle/>
          <a:p>
            <a:r>
              <a:rPr lang="nl-NL" sz="2400" b="1" dirty="0"/>
              <a:t>Eddy van Essen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64A0F2-1885-1133-DF00-391394DC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451">
            <a:off x="744018" y="588030"/>
            <a:ext cx="5808609" cy="2983720"/>
          </a:xfrm>
          <a:prstGeom prst="lightningBol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6A46B7-219A-05D3-0E42-45C1C4FB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0" y="5082213"/>
            <a:ext cx="3157321" cy="15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426" y="3488437"/>
            <a:ext cx="8091948" cy="1923170"/>
          </a:xfrm>
        </p:spPr>
        <p:txBody>
          <a:bodyPr>
            <a:noAutofit/>
          </a:bodyPr>
          <a:lstStyle/>
          <a:p>
            <a:r>
              <a:rPr lang="nl-NL" sz="2400" dirty="0"/>
              <a:t>Stoornis in pariëtaal kwab</a:t>
            </a:r>
          </a:p>
          <a:p>
            <a:endParaRPr lang="nl-NL" sz="2400" dirty="0"/>
          </a:p>
          <a:p>
            <a:r>
              <a:rPr lang="nl-NL" sz="2400" dirty="0"/>
              <a:t>Waarneming prikkels(pariëtaal) en integratie met motoriek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Sensorische informatie (opstijgend)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Verwachtingen (afdalend)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Aandacht (corticaal/subcorticaal)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Hoe ontstaan symptomen FNS</a:t>
            </a:r>
          </a:p>
          <a:p>
            <a:r>
              <a:rPr lang="nl-NL" sz="2400" dirty="0"/>
              <a:t> 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FFA516E-ED93-67E4-D85B-92E6B0C0FC0B}"/>
              </a:ext>
            </a:extLst>
          </p:cNvPr>
          <p:cNvGrpSpPr/>
          <p:nvPr/>
        </p:nvGrpSpPr>
        <p:grpSpPr>
          <a:xfrm>
            <a:off x="5171768" y="1363700"/>
            <a:ext cx="2507226" cy="1713798"/>
            <a:chOff x="5894501" y="1406015"/>
            <a:chExt cx="2310517" cy="165181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DD0B5BD4-5FD7-5EAC-FCE8-E7CF06234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4501" y="1406015"/>
              <a:ext cx="2310517" cy="16518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DA48AC1A-D014-19FE-C6FC-846B9ED6E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425" y="1406015"/>
              <a:ext cx="408040" cy="4485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01BBAA-0416-D19B-41B3-252868A68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Hoe ontstaan symptomen FNS</a:t>
            </a:r>
          </a:p>
          <a:p>
            <a:r>
              <a:rPr lang="nl-NL" sz="2400" dirty="0"/>
              <a:t> </a:t>
            </a:r>
          </a:p>
        </p:txBody>
      </p:sp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303541"/>
            <a:ext cx="8091948" cy="2651369"/>
          </a:xfrm>
        </p:spPr>
        <p:txBody>
          <a:bodyPr>
            <a:noAutofit/>
          </a:bodyPr>
          <a:lstStyle/>
          <a:p>
            <a:r>
              <a:rPr lang="nl-NL" sz="2400" dirty="0"/>
              <a:t>Bij deze reacties: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Toegenomen activiteit in grijze stof rond het aquaduct (peri-</a:t>
            </a:r>
            <a:r>
              <a:rPr lang="nl-NL" sz="2400" dirty="0" err="1"/>
              <a:t>aquaductale</a:t>
            </a:r>
            <a:r>
              <a:rPr lang="nl-NL" sz="2400" dirty="0"/>
              <a:t> grijs / PAG)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Aquaduct = verbinding tussen 3</a:t>
            </a:r>
            <a:r>
              <a:rPr lang="nl-NL" sz="2400" baseline="30000" dirty="0"/>
              <a:t>e</a:t>
            </a:r>
            <a:r>
              <a:rPr lang="nl-NL" sz="2400" dirty="0"/>
              <a:t> en 4</a:t>
            </a:r>
            <a:r>
              <a:rPr lang="nl-NL" sz="2400" baseline="30000" dirty="0"/>
              <a:t>e</a:t>
            </a:r>
            <a:r>
              <a:rPr lang="nl-NL" sz="2400" dirty="0"/>
              <a:t> ventrikel hoog in de hersenstam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EBACDF-4805-E04B-E724-6BC75A50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80" y="3930024"/>
            <a:ext cx="4845581" cy="2752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D22109-CAD4-3AFC-581A-459A1E999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Hoe ontstaan symptomen FNS</a:t>
            </a:r>
          </a:p>
          <a:p>
            <a:r>
              <a:rPr lang="nl-NL" sz="2400" dirty="0"/>
              <a:t> </a:t>
            </a:r>
          </a:p>
        </p:txBody>
      </p:sp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303541"/>
            <a:ext cx="8091948" cy="2651369"/>
          </a:xfrm>
        </p:spPr>
        <p:txBody>
          <a:bodyPr>
            <a:noAutofit/>
          </a:bodyPr>
          <a:lstStyle/>
          <a:p>
            <a:r>
              <a:rPr lang="nl-NL" sz="2400" dirty="0"/>
              <a:t>Peri-</a:t>
            </a:r>
            <a:r>
              <a:rPr lang="nl-NL" sz="2400" dirty="0" err="1"/>
              <a:t>aquaductale</a:t>
            </a:r>
            <a:r>
              <a:rPr lang="nl-NL" sz="2400" dirty="0"/>
              <a:t> grijs (PAG):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Reguleert motorneuronen ruggenmerg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Vermindert pijnzin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Versterkt positiezin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D22109-CAD4-3AFC-581A-459A1E99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21F111-33BE-0872-6F38-D0D6BA793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51"/>
          <a:stretch/>
        </p:blipFill>
        <p:spPr>
          <a:xfrm>
            <a:off x="4724400" y="3241421"/>
            <a:ext cx="2949678" cy="2475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07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Case-control studie</a:t>
            </a:r>
            <a:r>
              <a:rPr lang="nl-NL" sz="2400" dirty="0"/>
              <a:t>		</a:t>
            </a:r>
          </a:p>
          <a:p>
            <a:r>
              <a:rPr lang="nl-NL" sz="2400" dirty="0"/>
              <a:t> 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0790A70-A623-61CD-FC0D-253789E12D66}"/>
              </a:ext>
            </a:extLst>
          </p:cNvPr>
          <p:cNvGraphicFramePr>
            <a:graphicFrameLocks noGrp="1"/>
          </p:cNvGraphicFramePr>
          <p:nvPr/>
        </p:nvGraphicFramePr>
        <p:xfrm>
          <a:off x="1739080" y="1412057"/>
          <a:ext cx="5665839" cy="246334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88613">
                  <a:extLst>
                    <a:ext uri="{9D8B030D-6E8A-4147-A177-3AD203B41FA5}">
                      <a16:colId xmlns:a16="http://schemas.microsoft.com/office/drawing/2014/main" val="3246601378"/>
                    </a:ext>
                  </a:extLst>
                </a:gridCol>
                <a:gridCol w="1888613">
                  <a:extLst>
                    <a:ext uri="{9D8B030D-6E8A-4147-A177-3AD203B41FA5}">
                      <a16:colId xmlns:a16="http://schemas.microsoft.com/office/drawing/2014/main" val="1481945858"/>
                    </a:ext>
                  </a:extLst>
                </a:gridCol>
                <a:gridCol w="1888613">
                  <a:extLst>
                    <a:ext uri="{9D8B030D-6E8A-4147-A177-3AD203B41FA5}">
                      <a16:colId xmlns:a16="http://schemas.microsoft.com/office/drawing/2014/main" val="4086959317"/>
                    </a:ext>
                  </a:extLst>
                </a:gridCol>
              </a:tblGrid>
              <a:tr h="82111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FNS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Controlegroep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462546"/>
                  </a:ext>
                </a:extLst>
              </a:tr>
              <a:tr h="821116">
                <a:tc>
                  <a:txBody>
                    <a:bodyPr/>
                    <a:lstStyle/>
                    <a:p>
                      <a:r>
                        <a:rPr lang="nl-NL" dirty="0"/>
                        <a:t>Angst: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 (4-13)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 (3-10)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424715"/>
                  </a:ext>
                </a:extLst>
              </a:tr>
              <a:tr h="821116">
                <a:tc>
                  <a:txBody>
                    <a:bodyPr/>
                    <a:lstStyle/>
                    <a:p>
                      <a:r>
                        <a:rPr lang="nl-NL" dirty="0"/>
                        <a:t>Depressie: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 (3-11)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 (2-7)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618521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60BDEBB0-B6C3-F04E-18D5-9EA46AC1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1F7A17-F277-40FF-9F9F-BC998D4EB0F5}"/>
              </a:ext>
            </a:extLst>
          </p:cNvPr>
          <p:cNvSpPr txBox="1"/>
          <p:nvPr/>
        </p:nvSpPr>
        <p:spPr>
          <a:xfrm>
            <a:off x="948813" y="4152332"/>
            <a:ext cx="8067369" cy="16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Hospital Anxiety and Depression Scale (HADS)</a:t>
            </a:r>
          </a:p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0-7 		: geen angststoornis of depressie		</a:t>
            </a:r>
          </a:p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8-10	: mogelijke angststoornis of depressie	</a:t>
            </a:r>
          </a:p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11-21	: vermoedelijke angststoornis of depressie</a:t>
            </a:r>
          </a:p>
        </p:txBody>
      </p:sp>
    </p:spTree>
    <p:extLst>
      <p:ext uri="{BB962C8B-B14F-4D97-AF65-F5344CB8AC3E}">
        <p14:creationId xmlns:p14="http://schemas.microsoft.com/office/powerpoint/2010/main" val="426995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Sigmund Freud</a:t>
            </a:r>
            <a:r>
              <a:rPr lang="nl-NL" sz="2400" dirty="0"/>
              <a:t>		</a:t>
            </a:r>
          </a:p>
          <a:p>
            <a:r>
              <a:rPr lang="nl-NL" sz="2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BDEBB0-B6C3-F04E-18D5-9EA46AC1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1F7A17-F277-40FF-9F9F-BC998D4EB0F5}"/>
              </a:ext>
            </a:extLst>
          </p:cNvPr>
          <p:cNvSpPr txBox="1"/>
          <p:nvPr/>
        </p:nvSpPr>
        <p:spPr>
          <a:xfrm>
            <a:off x="690715" y="1476500"/>
            <a:ext cx="8067369" cy="285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Onderscheid tussen fysiek en psychisch niet goed mogelijk</a:t>
            </a:r>
          </a:p>
          <a:p>
            <a:pPr>
              <a:lnSpc>
                <a:spcPct val="108000"/>
              </a:lnSpc>
              <a:buClr>
                <a:schemeClr val="tx1"/>
              </a:buClr>
              <a:buSzPct val="80000"/>
            </a:pPr>
            <a:endParaRPr lang="nl-NL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75000"/>
                  </a:schemeClr>
                </a:solidFill>
              </a:rPr>
              <a:t>Geen verschil tussen oefentherapie en psychotherapie: beide geven veranderingen</a:t>
            </a:r>
          </a:p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lnSpc>
                <a:spcPct val="108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4030663" algn="l"/>
              </a:tabLst>
            </a:pPr>
            <a:endParaRPr lang="nl-NL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ow Ego Hinders Recovery | First Step Recovery &amp; Travco Behavioral Health">
            <a:extLst>
              <a:ext uri="{FF2B5EF4-FFF2-40B4-BE49-F238E27FC236}">
                <a16:creationId xmlns:a16="http://schemas.microsoft.com/office/drawing/2014/main" id="{A327770D-EDE2-0A8B-785C-9DB2B42B7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r="31505"/>
          <a:stretch/>
        </p:blipFill>
        <p:spPr bwMode="auto">
          <a:xfrm>
            <a:off x="6279817" y="3652086"/>
            <a:ext cx="2067770" cy="2853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Depressie</a:t>
            </a:r>
            <a:endParaRPr lang="nl-NL" sz="2400" dirty="0"/>
          </a:p>
          <a:p>
            <a:r>
              <a:rPr lang="nl-NL" sz="2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BDEBB0-B6C3-F04E-18D5-9EA46AC1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28B457-4C4A-276F-FEB5-3A668D42D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9" b="2966"/>
          <a:stretch/>
        </p:blipFill>
        <p:spPr>
          <a:xfrm>
            <a:off x="1714500" y="1810327"/>
            <a:ext cx="5715000" cy="3362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2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Basis principes behandeling</a:t>
            </a:r>
          </a:p>
          <a:p>
            <a:r>
              <a:rPr lang="nl-NL" sz="2400" dirty="0"/>
              <a:t> </a:t>
            </a:r>
          </a:p>
        </p:txBody>
      </p:sp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483884"/>
            <a:ext cx="8091948" cy="265136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Gedragstherapie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Afgeleide aandacht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Re training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Exposure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33EC22-2833-24EE-1335-E0969644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ED8580-9B1B-F9EF-2286-2694E07D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07" y="2854025"/>
            <a:ext cx="4193458" cy="3590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8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FNS model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600" dirty="0"/>
          </a:p>
          <a:p>
            <a:r>
              <a:rPr lang="nl-NL" sz="2400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3575B1-97E3-25C4-CED7-65EFF135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5523509" y="509662"/>
            <a:ext cx="3128877" cy="377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8F55385-D30B-F792-CF5B-DE5CFF57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E9BC445-92CF-EF48-16CF-151F6CBEC4F8}"/>
              </a:ext>
            </a:extLst>
          </p:cNvPr>
          <p:cNvSpPr txBox="1"/>
          <p:nvPr/>
        </p:nvSpPr>
        <p:spPr>
          <a:xfrm>
            <a:off x="597309" y="1392464"/>
            <a:ext cx="5804778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Trigger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Achtergrond van de </a:t>
            </a: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gebeurtenis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 err="1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Fight</a:t>
            </a: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 </a:t>
            </a:r>
            <a:r>
              <a:rPr lang="nl-NL" sz="2000" dirty="0" err="1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and</a:t>
            </a: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 flight response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Aandacht van de hersenen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Aandacht voor het lichaam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Verwachting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Zelf focus en hersenafhankelijkheid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Veranderen wat en hoe we dingen doen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Secundaire veranderingen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Toenemende handicap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7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Samenvatting resultaten</a:t>
            </a:r>
            <a:endParaRPr lang="nl-NL" sz="2400" dirty="0"/>
          </a:p>
        </p:txBody>
      </p:sp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648" y="2602014"/>
            <a:ext cx="8091948" cy="265136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70% verbeterd snel en goed (&lt;6 maanden)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3% verbeterd helemaal niet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Controle groepen doen het heel slecht!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10% terugval na een jaar met fysiotherapie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Verbetering ook bij de patiënt met zwaar belaste psychosociale status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Mogelijk best evidence (in toekomst)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89ED32-0061-F594-CC21-C24E94BC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BDEBB0-B6C3-F04E-18D5-9EA46AC1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pic>
        <p:nvPicPr>
          <p:cNvPr id="7" name="Graphic 6" descr="Vragen">
            <a:extLst>
              <a:ext uri="{FF2B5EF4-FFF2-40B4-BE49-F238E27FC236}">
                <a16:creationId xmlns:a16="http://schemas.microsoft.com/office/drawing/2014/main" id="{CCF3F51B-0CFF-BBDA-B1BC-D70598545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0413" y="1153407"/>
            <a:ext cx="4227871" cy="42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9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Autofit/>
          </a:bodyPr>
          <a:lstStyle/>
          <a:p>
            <a:r>
              <a:rPr lang="nl-NL" sz="3600" dirty="0"/>
              <a:t>Wat is FNS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7FD41E5-2AA9-FF2D-E8BB-60E0712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677167"/>
            <a:ext cx="7551174" cy="2651369"/>
          </a:xfrm>
        </p:spPr>
        <p:txBody>
          <a:bodyPr>
            <a:noAutofit/>
          </a:bodyPr>
          <a:lstStyle/>
          <a:p>
            <a:r>
              <a:rPr lang="nl-NL" sz="2400" dirty="0"/>
              <a:t>Functionele Neurologische Stoornis (FNS) of </a:t>
            </a:r>
          </a:p>
          <a:p>
            <a:r>
              <a:rPr lang="nl-NL" sz="2400" dirty="0" err="1"/>
              <a:t>Functional</a:t>
            </a:r>
            <a:r>
              <a:rPr lang="nl-NL" sz="2400" dirty="0"/>
              <a:t> Neurologic Disorder (FND)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Een functioneel probleem van het zenuwstelsel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Het onvermogen van de hersenen om signalen op de juiste manier te verzenden en te ontvangen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F76531-2BC7-C28C-D766-B0947DFAC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0" t="2911" r="23339" b="5136"/>
          <a:stretch/>
        </p:blipFill>
        <p:spPr>
          <a:xfrm>
            <a:off x="6689849" y="4411343"/>
            <a:ext cx="2278579" cy="2271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62D9422-EF2B-3F0B-004D-CF27E720F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Voor arts en Patiënt</a:t>
            </a:r>
            <a:endParaRPr lang="nl-NL" sz="2400" dirty="0"/>
          </a:p>
          <a:p>
            <a:r>
              <a:rPr lang="nl-NL" sz="2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BDEBB0-B6C3-F04E-18D5-9EA46AC1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70AF1FB-FFDF-2CA5-FE58-41947C1B5D27}"/>
              </a:ext>
            </a:extLst>
          </p:cNvPr>
          <p:cNvSpPr txBox="1"/>
          <p:nvPr/>
        </p:nvSpPr>
        <p:spPr>
          <a:xfrm>
            <a:off x="796413" y="2395901"/>
            <a:ext cx="7551174" cy="170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8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4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  <a:hlinkClick r:id="rId3"/>
              </a:rPr>
              <a:t>www.neurosymptoms.org</a:t>
            </a:r>
            <a:r>
              <a:rPr lang="nl-NL" sz="4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8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4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  <a:hlinkClick r:id="rId4"/>
              </a:rPr>
              <a:t>www.fnsnet.nl</a:t>
            </a:r>
            <a:r>
              <a:rPr lang="nl-NL" sz="44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 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5266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600" dirty="0"/>
          </a:p>
          <a:p>
            <a:r>
              <a:rPr lang="nl-NL" sz="2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F55385-D30B-F792-CF5B-DE5CFF57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6" y="335180"/>
            <a:ext cx="6435684" cy="317493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20E837B-74F2-B376-E321-F215FABB4E84}"/>
              </a:ext>
            </a:extLst>
          </p:cNvPr>
          <p:cNvSpPr/>
          <p:nvPr/>
        </p:nvSpPr>
        <p:spPr>
          <a:xfrm>
            <a:off x="1872739" y="3019483"/>
            <a:ext cx="6054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Veel succes </a:t>
            </a:r>
          </a:p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 </a:t>
            </a:r>
            <a:r>
              <a:rPr lang="nl-NL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revalidatie</a:t>
            </a:r>
          </a:p>
        </p:txBody>
      </p:sp>
    </p:spTree>
    <p:extLst>
      <p:ext uri="{BB962C8B-B14F-4D97-AF65-F5344CB8AC3E}">
        <p14:creationId xmlns:p14="http://schemas.microsoft.com/office/powerpoint/2010/main" val="416700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Autofit/>
          </a:bodyPr>
          <a:lstStyle/>
          <a:p>
            <a:r>
              <a:rPr lang="nl-NL" sz="3600" dirty="0"/>
              <a:t>Wat is FNS niet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7FD41E5-2AA9-FF2D-E8BB-60E0712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2031129"/>
            <a:ext cx="8091948" cy="2651369"/>
          </a:xfrm>
        </p:spPr>
        <p:txBody>
          <a:bodyPr>
            <a:noAutofit/>
          </a:bodyPr>
          <a:lstStyle/>
          <a:p>
            <a:r>
              <a:rPr lang="nl-NL" sz="2400" dirty="0"/>
              <a:t>Beschreven onder de somatische symptoom- en aanverwante stoornissen (DSM-5 2013)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000" dirty="0"/>
              <a:t>Somatisch-symptoom stoornis (komt overeen met SOLK)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000" dirty="0"/>
              <a:t>Ziekte-angst stoornis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000" dirty="0"/>
              <a:t>Conversiestoornis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000" dirty="0"/>
              <a:t>Psychologische factoren met invloed op medische aandoeningen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000" dirty="0"/>
              <a:t>Nagebootste stoornis (</a:t>
            </a:r>
            <a:r>
              <a:rPr lang="nl-NL" sz="2000" dirty="0" err="1"/>
              <a:t>Factitious</a:t>
            </a:r>
            <a:r>
              <a:rPr lang="nl-NL" sz="2000" dirty="0"/>
              <a:t> disorder)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B23169-2B92-7128-5063-79EEA1F5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Autofit/>
          </a:bodyPr>
          <a:lstStyle/>
          <a:p>
            <a:r>
              <a:rPr lang="nl-NL" sz="3600" dirty="0"/>
              <a:t>Wat is FNS wel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7FD41E5-2AA9-FF2D-E8BB-60E0712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193045"/>
            <a:ext cx="7551174" cy="2319414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Conversiestoornis/FNS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E08FF6-D911-0DB0-3885-BF257E17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78D48BC-9AA2-6AE2-C771-B1937FE4D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13631"/>
              </p:ext>
            </p:extLst>
          </p:nvPr>
        </p:nvGraphicFramePr>
        <p:xfrm>
          <a:off x="1052051" y="2045110"/>
          <a:ext cx="7000568" cy="33642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500284">
                  <a:extLst>
                    <a:ext uri="{9D8B030D-6E8A-4147-A177-3AD203B41FA5}">
                      <a16:colId xmlns:a16="http://schemas.microsoft.com/office/drawing/2014/main" val="2941077296"/>
                    </a:ext>
                  </a:extLst>
                </a:gridCol>
                <a:gridCol w="3500284">
                  <a:extLst>
                    <a:ext uri="{9D8B030D-6E8A-4147-A177-3AD203B41FA5}">
                      <a16:colId xmlns:a16="http://schemas.microsoft.com/office/drawing/2014/main" val="3407199000"/>
                    </a:ext>
                  </a:extLst>
                </a:gridCol>
              </a:tblGrid>
              <a:tr h="7849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DSM IV (1994)</a:t>
                      </a:r>
                    </a:p>
                    <a:p>
                      <a:endParaRPr lang="nl-NL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DSM-5 (2013)</a:t>
                      </a:r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7368792"/>
                  </a:ext>
                </a:extLst>
              </a:tr>
              <a:tr h="11214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Geen neurologische verklaring</a:t>
                      </a:r>
                      <a:endParaRPr lang="nl-NL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Geen neurologische verklaring </a:t>
                      </a:r>
                    </a:p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9213019"/>
                  </a:ext>
                </a:extLst>
              </a:tr>
              <a:tr h="14578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Psychosociale factoren steunen de diagnose</a:t>
                      </a:r>
                    </a:p>
                    <a:p>
                      <a:endParaRPr lang="nl-NL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Neurologische symptomen steunen de diagnose</a:t>
                      </a:r>
                    </a:p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771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Autofit/>
          </a:bodyPr>
          <a:lstStyle/>
          <a:p>
            <a:r>
              <a:rPr lang="nl-NL" sz="3600" dirty="0"/>
              <a:t>FNS: geen conversie meer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7FD41E5-2AA9-FF2D-E8BB-60E0712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446850"/>
            <a:ext cx="7551174" cy="1123219"/>
          </a:xfrm>
        </p:spPr>
        <p:txBody>
          <a:bodyPr>
            <a:noAutofit/>
          </a:bodyPr>
          <a:lstStyle/>
          <a:p>
            <a:r>
              <a:rPr lang="nl-NL" sz="2400" dirty="0"/>
              <a:t>DSM-5 (2022):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D599615-7A2B-D88E-5479-ECEA7FA6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53" y="2630712"/>
            <a:ext cx="4891981" cy="3760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1AF9204-FA55-516B-0C4C-700BF82A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98" y="1738674"/>
            <a:ext cx="1464396" cy="198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5E08FF6-D911-0DB0-3885-BF257E176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0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4" y="575267"/>
            <a:ext cx="8760543" cy="368134"/>
          </a:xfrm>
        </p:spPr>
        <p:txBody>
          <a:bodyPr>
            <a:noAutofit/>
          </a:bodyPr>
          <a:lstStyle/>
          <a:p>
            <a:r>
              <a:rPr lang="nl-NL" sz="3600" dirty="0"/>
              <a:t>Psychosociale factoren FNS?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7FD41E5-2AA9-FF2D-E8BB-60E0712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2064771"/>
            <a:ext cx="7551174" cy="1634498"/>
          </a:xfrm>
        </p:spPr>
        <p:txBody>
          <a:bodyPr>
            <a:no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Uitlokkende factor &gt; fysiek (37%)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Psychotrauma in verleden leidt niet altijd tot FNS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Niet altijd een psychotrauma in het verleden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Niet geassocieerd met persoonlijkheidstype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49D837-2DCE-09A4-7240-0045FFAF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Welke groepen FNS zijn er</a:t>
            </a:r>
          </a:p>
          <a:p>
            <a:r>
              <a:rPr lang="nl-NL" sz="2400" dirty="0"/>
              <a:t> </a:t>
            </a:r>
          </a:p>
        </p:txBody>
      </p:sp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303541"/>
            <a:ext cx="8091948" cy="265136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Motorische en sensorische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Bewegingsstoornissen (tremoren)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Dissociatieve aanvallen of Psychgenic Non Epileptic Seizure PNES)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9ED82B-6B68-86F5-8A04-DBCC8D49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8F45AF-6C31-ACE8-C22C-3D4FB86B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845" y="3705876"/>
            <a:ext cx="2910586" cy="29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Tremor </a:t>
            </a:r>
            <a:r>
              <a:rPr lang="nl-NL" sz="3600" dirty="0" err="1"/>
              <a:t>entrainment</a:t>
            </a:r>
            <a:endParaRPr lang="nl-NL" sz="3600" dirty="0"/>
          </a:p>
          <a:p>
            <a:r>
              <a:rPr lang="nl-NL" sz="2400" dirty="0"/>
              <a:t> </a:t>
            </a:r>
          </a:p>
        </p:txBody>
      </p:sp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3" y="1696831"/>
            <a:ext cx="8091948" cy="265136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Eenzijdige tremor: ‘gezonde arm ritmische bewegingen laten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Ritme tremor aangedane arm wordt als tremor andere arm of verdwijnt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9ED82B-6B68-86F5-8A04-DBCC8D49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1">
            <a:extLst>
              <a:ext uri="{FF2B5EF4-FFF2-40B4-BE49-F238E27FC236}">
                <a16:creationId xmlns:a16="http://schemas.microsoft.com/office/drawing/2014/main" id="{FD6334CE-2BBC-F76A-160E-2216D911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426" y="1465008"/>
            <a:ext cx="8091948" cy="3427505"/>
          </a:xfrm>
        </p:spPr>
        <p:txBody>
          <a:bodyPr>
            <a:noAutofit/>
          </a:bodyPr>
          <a:lstStyle/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Het ontstaan van deze symptomen (klachten) is niet ongewoon </a:t>
            </a:r>
          </a:p>
          <a:p>
            <a:endParaRPr lang="nl-NL" sz="2400" dirty="0"/>
          </a:p>
          <a:p>
            <a:r>
              <a:rPr lang="nl-NL" sz="2400" dirty="0"/>
              <a:t>Is FNS een biologische reactie op gevaar?</a:t>
            </a:r>
          </a:p>
          <a:p>
            <a:r>
              <a:rPr lang="nl-NL" sz="2400" dirty="0"/>
              <a:t>Reacties: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Vluchten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Vechten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nl-NL" sz="2400" dirty="0"/>
              <a:t>Verstijven (freezing) &gt; mogelijk verwant aan FNS</a:t>
            </a:r>
          </a:p>
          <a:p>
            <a:endParaRPr lang="nl-NL" sz="24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9AADB5C-1503-A6E2-F365-FA908CB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614596"/>
            <a:ext cx="7551174" cy="36813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 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A25380C2-F0D3-2776-BBB7-50E998537773}"/>
              </a:ext>
            </a:extLst>
          </p:cNvPr>
          <p:cNvSpPr txBox="1">
            <a:spLocks/>
          </p:cNvSpPr>
          <p:nvPr/>
        </p:nvSpPr>
        <p:spPr>
          <a:xfrm>
            <a:off x="948813" y="766996"/>
            <a:ext cx="7551174" cy="368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600" dirty="0"/>
              <a:t>Hoe ontstaan symptomen FNS</a:t>
            </a:r>
          </a:p>
          <a:p>
            <a:r>
              <a:rPr lang="nl-NL" sz="24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C4F128-34FB-FEDA-6CC0-F68BD208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2" y="5867698"/>
            <a:ext cx="1651819" cy="8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223A918A0CD458359B951CF3760B8" ma:contentTypeVersion="13" ma:contentTypeDescription="Een nieuw document maken." ma:contentTypeScope="" ma:versionID="852796506436ba30cf7087919b80e4bd">
  <xsd:schema xmlns:xsd="http://www.w3.org/2001/XMLSchema" xmlns:xs="http://www.w3.org/2001/XMLSchema" xmlns:p="http://schemas.microsoft.com/office/2006/metadata/properties" xmlns:ns2="49c2446c-9905-484e-a178-373e125216c2" xmlns:ns3="a91775ab-818c-4fcd-bdf6-8fac9f933c33" targetNamespace="http://schemas.microsoft.com/office/2006/metadata/properties" ma:root="true" ma:fieldsID="dfd10cf90862fe84c3fe349862c3f151" ns2:_="" ns3:_="">
    <xsd:import namespace="49c2446c-9905-484e-a178-373e125216c2"/>
    <xsd:import namespace="a91775ab-818c-4fcd-bdf6-8fac9f933c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2446c-9905-484e-a178-373e12521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775ab-818c-4fcd-bdf6-8fac9f933c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1A1C56-6EFE-4657-BD39-8BFE24453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c2446c-9905-484e-a178-373e125216c2"/>
    <ds:schemaRef ds:uri="a91775ab-818c-4fcd-bdf6-8fac9f933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07371C-0F42-4B2C-8A29-56D85E992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429E2A-A1E2-42C8-B978-B4B8B10CD5F9}">
  <ds:schemaRefs>
    <ds:schemaRef ds:uri="http://schemas.microsoft.com/office/2006/documentManagement/types"/>
    <ds:schemaRef ds:uri="http://purl.org/dc/terms/"/>
    <ds:schemaRef ds:uri="a91775ab-818c-4fcd-bdf6-8fac9f933c3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9c2446c-9905-484e-a178-373e125216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543</Words>
  <Application>Microsoft Office PowerPoint</Application>
  <PresentationFormat>Diavoorstelling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Segment</vt:lpstr>
      <vt:lpstr>FNS  Onderzoek en behandeling </vt:lpstr>
      <vt:lpstr>Wat is FNS</vt:lpstr>
      <vt:lpstr>Wat is FNS niet </vt:lpstr>
      <vt:lpstr>Wat is FNS wel </vt:lpstr>
      <vt:lpstr>FNS: geen conversie meer</vt:lpstr>
      <vt:lpstr>Psychosociale factoren FNS?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FNS model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FNS</dc:title>
  <dc:creator>Eddy van Essen</dc:creator>
  <cp:lastModifiedBy>Eddy van Essen</cp:lastModifiedBy>
  <cp:revision>57</cp:revision>
  <dcterms:created xsi:type="dcterms:W3CDTF">2020-03-01T11:54:43Z</dcterms:created>
  <dcterms:modified xsi:type="dcterms:W3CDTF">2024-01-22T21:44:22Z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0x010100631223A918A0CD458359B951CF3760B8</vt:lpwstr>
  </property>
</Properties>
</file>